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Corben"/>
      <p:regular r:id="rId15"/>
      <p:bold r:id="rId16"/>
    </p:embeddedFont>
    <p:embeddedFont>
      <p:font typeface="Nobil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bil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orben-regular.fntdata"/><Relationship Id="rId14" Type="http://schemas.openxmlformats.org/officeDocument/2006/relationships/slide" Target="slides/slide10.xml"/><Relationship Id="rId17" Type="http://schemas.openxmlformats.org/officeDocument/2006/relationships/font" Target="fonts/Nobile-regular.fntdata"/><Relationship Id="rId16" Type="http://schemas.openxmlformats.org/officeDocument/2006/relationships/font" Target="fonts/Corben-bold.fntdata"/><Relationship Id="rId5" Type="http://schemas.openxmlformats.org/officeDocument/2006/relationships/slide" Target="slides/slide1.xml"/><Relationship Id="rId19" Type="http://schemas.openxmlformats.org/officeDocument/2006/relationships/font" Target="fonts/Nobile-italic.fntdata"/><Relationship Id="rId6" Type="http://schemas.openxmlformats.org/officeDocument/2006/relationships/slide" Target="slides/slide2.xml"/><Relationship Id="rId18" Type="http://schemas.openxmlformats.org/officeDocument/2006/relationships/font" Target="fonts/Nobil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0F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hyperlink" Target="https://www.linkedin.com/in/jayavamsi9/" TargetMode="External"/><Relationship Id="rId5" Type="http://schemas.openxmlformats.org/officeDocument/2006/relationships/hyperlink" Target="https://x.com/velofjay" TargetMode="External"/><Relationship Id="rId6" Type="http://schemas.openxmlformats.org/officeDocument/2006/relationships/hyperlink" Target="https://mail-to:villurijayavamsi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hyperlink" Target="https://github.com/crytic/slither" TargetMode="External"/><Relationship Id="rId6" Type="http://schemas.openxmlformats.org/officeDocument/2006/relationships/hyperlink" Target="https://github.com/ConsenSysDiligence/mythril" TargetMode="External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hyperlink" Target="https://ethernaut.openzeppelin.com/" TargetMode="External"/><Relationship Id="rId5" Type="http://schemas.openxmlformats.org/officeDocument/2006/relationships/hyperlink" Target="https://github.com/OpenZeppelin/ethernau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1665208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Smart Contract Vulnerabilities: Hacking, Detecting, and Preventing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13170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 deep dive into the world of smart contract vulnerabilities. Learn how to hack, detect, and prevent exploits//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280190" y="5112663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Jayavamsi Villuri - CEH Master, Software Engineer, Wannabe Security Engineer / Blockchain Enthusiast</a:t>
            </a:r>
            <a:b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</a:br>
            <a:b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</a:br>
            <a:r>
              <a:rPr b="0" i="0" lang="en-US" sz="1750" u="none" cap="none" strike="noStrike">
                <a:solidFill>
                  <a:srgbClr val="1634B6"/>
                </a:solidFill>
                <a:latin typeface="Nobile"/>
                <a:ea typeface="Nobile"/>
                <a:cs typeface="Nobile"/>
                <a:sym typeface="Nobile"/>
              </a:rPr>
              <a:t>https://velofjay.netlify.app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| </a:t>
            </a:r>
            <a:r>
              <a:rPr b="0" i="0" lang="en-US" sz="1750" u="sng" cap="none" strike="noStrike">
                <a:solidFill>
                  <a:schemeClr val="hlink"/>
                </a:solidFill>
                <a:latin typeface="Nobile"/>
                <a:ea typeface="Nobile"/>
                <a:cs typeface="Nobile"/>
                <a:sym typeface="Nobile"/>
                <a:hlinkClick r:id="rId4"/>
              </a:rPr>
              <a:t>LinkedIn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| </a:t>
            </a:r>
            <a:r>
              <a:rPr b="0" i="0" lang="en-US" sz="1750" u="sng" cap="none" strike="noStrike">
                <a:solidFill>
                  <a:schemeClr val="hlink"/>
                </a:solidFill>
                <a:latin typeface="Nobile"/>
                <a:ea typeface="Nobile"/>
                <a:cs typeface="Nobile"/>
                <a:sym typeface="Nobile"/>
                <a:hlinkClick r:id="rId5"/>
              </a:rPr>
              <a:t>X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| </a:t>
            </a:r>
            <a:r>
              <a:rPr b="0" i="0" lang="en-US" sz="1750" u="sng" cap="none" strike="noStrike">
                <a:solidFill>
                  <a:schemeClr val="hlink"/>
                </a:solidFill>
                <a:latin typeface="Nobile"/>
                <a:ea typeface="Nobile"/>
                <a:cs typeface="Nobile"/>
                <a:sym typeface="Nobile"/>
                <a:hlinkClick r:id="rId6"/>
              </a:rPr>
              <a:t>Email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6280190" y="2143125"/>
            <a:ext cx="616981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Detection &amp; Prevention</a:t>
            </a:r>
            <a:endParaRPr b="0" i="0" sz="4450" u="none" cap="none" strike="noStrike"/>
          </a:p>
        </p:txBody>
      </p:sp>
      <p:pic>
        <p:nvPicPr>
          <p:cNvPr descr="preencoded.png" id="172" name="Google Shape;17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319206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/>
          <p:nvPr/>
        </p:nvSpPr>
        <p:spPr>
          <a:xfrm>
            <a:off x="6280190" y="39858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Detection</a:t>
            </a:r>
            <a:endParaRPr b="0" i="0" sz="2200" u="none" cap="none" strike="noStrike"/>
          </a:p>
        </p:txBody>
      </p:sp>
      <p:sp>
        <p:nvSpPr>
          <p:cNvPr id="174" name="Google Shape;174;p22"/>
          <p:cNvSpPr/>
          <p:nvPr/>
        </p:nvSpPr>
        <p:spPr>
          <a:xfrm>
            <a:off x="6280190" y="4476274"/>
            <a:ext cx="36080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Static analysis ( </a:t>
            </a:r>
            <a:r>
              <a:rPr b="0" i="0" lang="en-US" sz="1750" u="sng" cap="none" strike="noStrike">
                <a:solidFill>
                  <a:schemeClr val="hlink"/>
                </a:solidFill>
                <a:latin typeface="Nobile"/>
                <a:ea typeface="Nobile"/>
                <a:cs typeface="Nobile"/>
                <a:sym typeface="Nobile"/>
                <a:hlinkClick r:id="rId5"/>
              </a:rPr>
              <a:t>Slither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/ </a:t>
            </a:r>
            <a:r>
              <a:rPr b="0" i="0" lang="en-US" sz="1750" u="sng" cap="none" strike="noStrike">
                <a:solidFill>
                  <a:schemeClr val="hlink"/>
                </a:solidFill>
                <a:latin typeface="Nobile"/>
                <a:ea typeface="Nobile"/>
                <a:cs typeface="Nobile"/>
                <a:sym typeface="Nobile"/>
                <a:hlinkClick r:id="rId6"/>
              </a:rPr>
              <a:t>Mythril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)</a:t>
            </a:r>
            <a:endParaRPr b="0" i="0" sz="1750" u="none" cap="none" strike="noStrike"/>
          </a:p>
        </p:txBody>
      </p:sp>
      <p:sp>
        <p:nvSpPr>
          <p:cNvPr id="175" name="Google Shape;175;p22"/>
          <p:cNvSpPr/>
          <p:nvPr/>
        </p:nvSpPr>
        <p:spPr>
          <a:xfrm>
            <a:off x="6280190" y="5281374"/>
            <a:ext cx="36080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Formal verification</a:t>
            </a:r>
            <a:endParaRPr b="0" i="0" sz="1750" u="none" cap="none" strike="noStrike"/>
          </a:p>
        </p:txBody>
      </p:sp>
      <p:sp>
        <p:nvSpPr>
          <p:cNvPr id="176" name="Google Shape;176;p22"/>
          <p:cNvSpPr/>
          <p:nvPr/>
        </p:nvSpPr>
        <p:spPr>
          <a:xfrm>
            <a:off x="6280190" y="5723573"/>
            <a:ext cx="36080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Fuzzing</a:t>
            </a:r>
            <a:endParaRPr b="0" i="0" sz="1750" u="none" cap="none" strike="noStrike"/>
          </a:p>
        </p:txBody>
      </p:sp>
      <p:pic>
        <p:nvPicPr>
          <p:cNvPr descr="preencoded.png" id="177" name="Google Shape;17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28421" y="319206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>
            <a:off x="10228421" y="39858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Prevention</a:t>
            </a:r>
            <a:endParaRPr b="0" i="0" sz="2200" u="none" cap="none" strike="noStrike"/>
          </a:p>
        </p:txBody>
      </p:sp>
      <p:sp>
        <p:nvSpPr>
          <p:cNvPr id="179" name="Google Shape;179;p22"/>
          <p:cNvSpPr/>
          <p:nvPr/>
        </p:nvSpPr>
        <p:spPr>
          <a:xfrm>
            <a:off x="10228421" y="4476274"/>
            <a:ext cx="3608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Secure coding</a:t>
            </a:r>
            <a:endParaRPr b="0" i="0" sz="1750" u="none" cap="none" strike="noStrike"/>
          </a:p>
        </p:txBody>
      </p:sp>
      <p:sp>
        <p:nvSpPr>
          <p:cNvPr id="180" name="Google Shape;180;p22"/>
          <p:cNvSpPr/>
          <p:nvPr/>
        </p:nvSpPr>
        <p:spPr>
          <a:xfrm>
            <a:off x="10228421" y="4918472"/>
            <a:ext cx="3608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Audits</a:t>
            </a:r>
            <a:endParaRPr b="0" i="0" sz="1750" u="none" cap="none" strike="noStrike"/>
          </a:p>
        </p:txBody>
      </p:sp>
      <p:sp>
        <p:nvSpPr>
          <p:cNvPr id="181" name="Google Shape;181;p22"/>
          <p:cNvSpPr/>
          <p:nvPr/>
        </p:nvSpPr>
        <p:spPr>
          <a:xfrm>
            <a:off x="10228421" y="5360670"/>
            <a:ext cx="3608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Bug bounties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793790" y="177581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Contents</a:t>
            </a:r>
            <a:endParaRPr b="0" i="0" sz="44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93790" y="319337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878860" y="323588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b="0" i="0" sz="265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1530906" y="31933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Introduction</a:t>
            </a:r>
            <a:endParaRPr b="0" i="0" sz="22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428667" y="319337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7513737" y="323588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b="0" i="0" sz="26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8165783" y="31933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Terminology</a:t>
            </a:r>
            <a:endParaRPr b="0" i="0" sz="220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878860" y="448329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  <a:endParaRPr b="0" i="0" sz="26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1530906" y="4440793"/>
            <a:ext cx="385548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Ethernaut: Learn by Hacking</a:t>
            </a:r>
            <a:endParaRPr b="0" i="0" sz="220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7428667" y="444079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7513737" y="448329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4</a:t>
            </a:r>
            <a:endParaRPr b="0" i="0" sz="26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8165783" y="44407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Vulnerabilities</a:t>
            </a:r>
            <a:endParaRPr b="0" i="0" sz="220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793790" y="568821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878860" y="573071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5</a:t>
            </a:r>
            <a:endParaRPr b="0" i="0" sz="265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1530906" y="568821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Detection Strategies</a:t>
            </a:r>
            <a:endParaRPr b="0" i="0" sz="22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7428667" y="568821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7513737" y="573071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6</a:t>
            </a:r>
            <a:endParaRPr b="0" i="0" sz="26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8165783" y="5688211"/>
            <a:ext cx="285464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Prevention Strategies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00"/>
              <a:buFont typeface="Corben"/>
              <a:buNone/>
            </a:pPr>
            <a:r>
              <a:rPr b="0" i="0" lang="en-US" sz="44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Terminology</a:t>
            </a:r>
            <a:endParaRPr b="0" i="0" sz="44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fmla="val 7206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Smart Contract</a:t>
            </a:r>
            <a:endParaRPr b="0" i="0" sz="220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Self-executing agreement on the blockchain.</a:t>
            </a:r>
            <a:endParaRPr b="0" i="0" sz="175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fmla="val 7206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Gas</a:t>
            </a:r>
            <a:endParaRPr b="0" i="0" sz="22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Unit of computation cost in Ethereum.</a:t>
            </a:r>
            <a:endParaRPr b="0" i="0" sz="17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fmla="val 7206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Solidity</a:t>
            </a:r>
            <a:endParaRPr b="0" i="0" sz="22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Primary programming language for Ethereum contracts.</a:t>
            </a:r>
            <a:endParaRPr b="0" i="0" sz="17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fmla="val 7206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EVM</a:t>
            </a:r>
            <a:endParaRPr b="0" i="0" sz="220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Ethereum Virtual Machine – the runtime environment.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793790" y="152352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Game On: Crack Smart Contracts with Ethernaut</a:t>
            </a:r>
            <a:endParaRPr b="0" i="0" sz="445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793790" y="353639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878860" y="3578900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b="0" i="0" sz="265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1530906" y="3536394"/>
            <a:ext cx="358056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Hack Your Way to Mastery</a:t>
            </a:r>
            <a:endParaRPr b="0" i="0" sz="220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1530906" y="4026813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Game-based security puzzles for Ethereum smart contracts</a:t>
            </a:r>
            <a:endParaRPr b="0" i="0" sz="175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793790" y="487168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878860" y="491418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b="0" i="0" sz="26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1530906" y="48716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Exploit to Protect</a:t>
            </a:r>
            <a:endParaRPr b="0" i="0" sz="220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1530906" y="5362099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Practice exploiting common vulnerabilities in a controlled environment</a:t>
            </a:r>
            <a:endParaRPr b="0" i="0" sz="175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793790" y="634305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67E9"/>
              </a:buClr>
              <a:buSzPts val="1750"/>
              <a:buFont typeface="Nobile"/>
              <a:buNone/>
            </a:pPr>
            <a:r>
              <a:rPr b="0" i="0" lang="en-US" sz="1750" u="sng" cap="none" strike="noStrike">
                <a:solidFill>
                  <a:schemeClr val="hlink"/>
                </a:solidFill>
                <a:latin typeface="Nobile"/>
                <a:ea typeface="Nobile"/>
                <a:cs typeface="Nobile"/>
                <a:sym typeface="Nobile"/>
                <a:hlinkClick r:id="rId4"/>
              </a:rPr>
              <a:t>https://ethernaut.openzeppelin.com/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| </a:t>
            </a:r>
            <a:r>
              <a:rPr b="0" i="0" lang="en-US" sz="1750" u="sng" cap="none" strike="noStrike">
                <a:solidFill>
                  <a:schemeClr val="hlink"/>
                </a:solidFill>
                <a:latin typeface="Nobile"/>
                <a:ea typeface="Nobile"/>
                <a:cs typeface="Nobile"/>
                <a:sym typeface="Nobile"/>
                <a:hlinkClick r:id="rId5"/>
              </a:rPr>
              <a:t>Ethernaut-Setup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793790" y="1253609"/>
            <a:ext cx="752832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Vulnerability #1: Reentrancy</a:t>
            </a:r>
            <a:endParaRPr b="0" i="0" sz="445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793790" y="250662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Malicious contract recursively calls a vulnerable function.</a:t>
            </a:r>
            <a:endParaRPr b="0" i="0" sz="175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793790" y="3073598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Occurs before state updates.</a:t>
            </a:r>
            <a:b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</a:br>
            <a:b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</a:b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Phone call interrupting withdrawal allows repeated withdrawals.</a:t>
            </a:r>
            <a:endParaRPr b="0" i="0" sz="1750" u="none" cap="none" strike="noStrike"/>
          </a:p>
        </p:txBody>
      </p:sp>
      <p:pic>
        <p:nvPicPr>
          <p:cNvPr descr="preencoded.png"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21" y="2557701"/>
            <a:ext cx="6244709" cy="416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793790" y="1578888"/>
            <a:ext cx="1212996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Vulnerability #2: Integer Overflow/Underflow</a:t>
            </a:r>
            <a:endParaRPr b="0" i="0" sz="445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793790" y="2831902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Calculations exceeding or falling below the representable range. Results in unexpected behavior.</a:t>
            </a:r>
            <a:endParaRPr b="0" i="0" sz="175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793790" y="3761780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 counter resetting to its maximum value after reaching zero.</a:t>
            </a:r>
            <a:endParaRPr b="0" i="0" sz="1750" u="none" cap="none" strike="noStrike"/>
          </a:p>
        </p:txBody>
      </p:sp>
      <p:pic>
        <p:nvPicPr>
          <p:cNvPr descr="preencoded.png"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21" y="2882979"/>
            <a:ext cx="6244709" cy="3512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793790" y="1198840"/>
            <a:ext cx="1097613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Vulnerability #3: Timestamp Dependence</a:t>
            </a:r>
            <a:endParaRPr b="0" i="0" sz="4450" u="none" cap="none" strike="noStrike"/>
          </a:p>
        </p:txBody>
      </p:sp>
      <p:sp>
        <p:nvSpPr>
          <p:cNvPr id="143" name="Google Shape;143;p19"/>
          <p:cNvSpPr/>
          <p:nvPr/>
        </p:nvSpPr>
        <p:spPr>
          <a:xfrm>
            <a:off x="793790" y="245185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Critical logic relies on block timestamps.</a:t>
            </a:r>
            <a:endParaRPr b="0" i="0" sz="1750" u="none" cap="none" strike="noStrike"/>
          </a:p>
        </p:txBody>
      </p:sp>
      <p:sp>
        <p:nvSpPr>
          <p:cNvPr id="144" name="Google Shape;144;p19"/>
          <p:cNvSpPr/>
          <p:nvPr/>
        </p:nvSpPr>
        <p:spPr>
          <a:xfrm>
            <a:off x="793790" y="3018830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Miners can manipulate timestamps.</a:t>
            </a:r>
            <a:b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</a:br>
            <a:b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</a:b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Gambling game outcome based on current block timestamp.</a:t>
            </a:r>
            <a:endParaRPr b="0" i="0" sz="1750" u="none" cap="none" strike="noStrike"/>
          </a:p>
        </p:txBody>
      </p:sp>
      <p:pic>
        <p:nvPicPr>
          <p:cNvPr descr="preencoded.png"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21" y="2502932"/>
            <a:ext cx="6244709" cy="427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721638" y="566976"/>
            <a:ext cx="8590836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050"/>
              <a:buFont typeface="Corben"/>
              <a:buNone/>
            </a:pPr>
            <a:r>
              <a:rPr b="0" i="0" lang="en-US" sz="40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Vulnerability #4: Gas Limit &amp; Loops</a:t>
            </a:r>
            <a:endParaRPr b="0" i="0" sz="4050" u="none" cap="none" strike="noStrike"/>
          </a:p>
        </p:txBody>
      </p:sp>
      <p:sp>
        <p:nvSpPr>
          <p:cNvPr id="152" name="Google Shape;152;p20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Unbounded loops exhaust gas limits.</a:t>
            </a:r>
            <a:endParaRPr b="0" i="0" sz="1600" u="none" cap="none" strike="noStrike"/>
          </a:p>
        </p:txBody>
      </p:sp>
      <p:sp>
        <p:nvSpPr>
          <p:cNvPr id="153" name="Google Shape;153;p20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Contract execution halts.</a:t>
            </a:r>
            <a:endParaRPr b="0" i="0" sz="1600" u="none" cap="none" strike="noStrike"/>
          </a:p>
        </p:txBody>
      </p:sp>
      <p:sp>
        <p:nvSpPr>
          <p:cNvPr id="154" name="Google Shape;154;p20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Infinite loop causes a program to freeze.</a:t>
            </a:r>
            <a:endParaRPr b="0" i="0" sz="1600" u="none" cap="none" strike="noStrike"/>
          </a:p>
        </p:txBody>
      </p:sp>
      <p:pic>
        <p:nvPicPr>
          <p:cNvPr descr="preencoded.png"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4280" y="1752481"/>
            <a:ext cx="5683568" cy="5683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793790" y="2921318"/>
            <a:ext cx="857809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Vulnerability #5: Front Running</a:t>
            </a:r>
            <a:endParaRPr b="0" i="0" sz="4450" u="none" cap="none" strike="noStrike"/>
          </a:p>
        </p:txBody>
      </p:sp>
      <p:sp>
        <p:nvSpPr>
          <p:cNvPr id="162" name="Google Shape;162;p21"/>
          <p:cNvSpPr/>
          <p:nvPr/>
        </p:nvSpPr>
        <p:spPr>
          <a:xfrm>
            <a:off x="793790" y="417433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Observing pending transactions for profit.</a:t>
            </a:r>
            <a:endParaRPr b="0" i="0" sz="1750" u="none" cap="none" strike="noStrike"/>
          </a:p>
        </p:txBody>
      </p:sp>
      <p:sp>
        <p:nvSpPr>
          <p:cNvPr id="163" name="Google Shape;163;p21"/>
          <p:cNvSpPr/>
          <p:nvPr/>
        </p:nvSpPr>
        <p:spPr>
          <a:xfrm>
            <a:off x="793790" y="474130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Executing a more profitable one before it.</a:t>
            </a:r>
            <a:endParaRPr b="0" i="0" sz="1750" u="none" cap="none" strike="noStrike"/>
          </a:p>
        </p:txBody>
      </p:sp>
      <p:sp>
        <p:nvSpPr>
          <p:cNvPr id="164" name="Google Shape;164;p21"/>
          <p:cNvSpPr/>
          <p:nvPr/>
        </p:nvSpPr>
        <p:spPr>
          <a:xfrm>
            <a:off x="7599521" y="4174331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Trader seeing another's order and placing their own order ahead.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